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63" r:id="rId9"/>
    <p:sldId id="264" r:id="rId10"/>
    <p:sldId id="284" r:id="rId11"/>
    <p:sldId id="285" r:id="rId12"/>
    <p:sldId id="286" r:id="rId13"/>
    <p:sldId id="268" r:id="rId14"/>
    <p:sldId id="287" r:id="rId15"/>
    <p:sldId id="288" r:id="rId16"/>
    <p:sldId id="271" r:id="rId17"/>
    <p:sldId id="272" r:id="rId18"/>
    <p:sldId id="28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83" r:id="rId30"/>
    <p:sldId id="293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21"/>
    <p:restoredTop sz="95501" autoAdjust="0"/>
  </p:normalViewPr>
  <p:slideViewPr>
    <p:cSldViewPr snapToGrid="0" snapToObjects="1">
      <p:cViewPr varScale="1">
        <p:scale>
          <a:sx n="94" d="100"/>
          <a:sy n="94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3558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310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6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98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3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218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697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with both training and test attack type breakdown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E.g. nmap drastically different between training/test. Training 1493, Test 73;</a:t>
            </a:r>
          </a:p>
        </p:txBody>
      </p:sp>
    </p:spTree>
    <p:extLst>
      <p:ext uri="{BB962C8B-B14F-4D97-AF65-F5344CB8AC3E}">
        <p14:creationId xmlns:p14="http://schemas.microsoft.com/office/powerpoint/2010/main" val="194878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83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39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0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Software to detect network intrusions protects a computer network from unauthorized users</a:t>
            </a:r>
            <a:r>
              <a:rPr lang="en" sz="1800">
                <a:solidFill>
                  <a:schemeClr val="dk2"/>
                </a:solidFill>
              </a:rPr>
              <a:t>.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connection is a sequence of TCP packets starting and ending at some well defined times, between which data flows to and from a source IP address to a target IP address under some well defined protocol. Each record contained values of 41 variables 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DOS: denial-of-service, e.g. syn flood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R2L: unauthorized access from a remote machine, e.g. guessing password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U2R: unauthorized access to local superuser (root) privileges, e.g., various ``buffer overflow'' attacks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Probing: surveillance and other probing, e.g., port scanning.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In recent year, due to the growing use of smart devices and the Internet, network traffic is rapidly increasing. A Cisco report found the following : “Global IP traffic in 2012 stands at 43.6 exabytes per month and will grow threefold by 2017, to reach 120.6 exabytes per month” [1]. Intrusions are defined as attempts or action to compromise the confidentiality, integrity or availability of computer or network [2]. Intrusion detection systems (IDSs) are software or hardware systems that automate the process of monitoring the events occurring in a computer system or network, analyzing them for signs of security problems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Why bother detecting intrusions if you’ve installed firewalls, patched operating systems, and checked passwords for soundness? The answer is simple: because intrusions still occur. Just as people sometimes forget to lock a window, for example, they sometimes forget to correctly update a firewall’s rule set. Even with the most advanced protection, computer systems are still not 100% secure [1] The goal of intrusion detection system is to detect intrusions. Intrusion detection systems (IDS) have emerged to detect actions which endanger the integrity, confidentiality or availability of a resource as an effort to provide a solution to existing security issues. </a:t>
            </a:r>
          </a:p>
        </p:txBody>
      </p:sp>
    </p:spTree>
    <p:extLst>
      <p:ext uri="{BB962C8B-B14F-4D97-AF65-F5344CB8AC3E}">
        <p14:creationId xmlns:p14="http://schemas.microsoft.com/office/powerpoint/2010/main" val="714859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3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375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54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90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72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8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5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647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7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1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</a:rPr>
              <a:t>Breakdown by Protocol Type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48% TCP connections are abnormal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17% UDP connections are abnormal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84% ICMP connections are abnormal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(IJARCCE%2096.pdf)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Dummified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 %&gt;% filter(., outcome.response==1))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49089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#49089/102689 = 0.48%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102689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High level categories of variables: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Basic connection info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Content-based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Connection-history based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66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out that same_srv_rate and diff_srv_rate should be complementary but aren’t</a:t>
            </a:r>
          </a:p>
        </p:txBody>
      </p:sp>
    </p:spTree>
    <p:extLst>
      <p:ext uri="{BB962C8B-B14F-4D97-AF65-F5344CB8AC3E}">
        <p14:creationId xmlns:p14="http://schemas.microsoft.com/office/powerpoint/2010/main" val="191131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unb.ca/research/iscx/dataset/iscx-NSL-KDD-dataset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itivity_and_specificity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ta.ee.lbl.gov/html/contrib/tcp-reduce-doc.html" TargetMode="External"/><Relationship Id="rId4" Type="http://schemas.openxmlformats.org/officeDocument/2006/relationships/hyperlink" Target="https://kdd.ics.uci.edu/databases/kddcup99/task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3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605308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Network Intrusion Detection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Anomalous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sz="1800" dirty="0" smtClean="0"/>
          </a:p>
          <a:p>
            <a:pPr lvl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Rad</a:t>
            </a:r>
            <a:r>
              <a:rPr lang="en-US" sz="1800" dirty="0" smtClean="0"/>
              <a:t>h</a:t>
            </a:r>
            <a:r>
              <a:rPr lang="en" sz="1800" dirty="0" err="1" smtClean="0"/>
              <a:t>ey</a:t>
            </a:r>
            <a:r>
              <a:rPr lang="en" sz="1800" dirty="0" smtClean="0"/>
              <a:t> </a:t>
            </a:r>
            <a:r>
              <a:rPr lang="en" sz="1800" dirty="0" err="1"/>
              <a:t>Shyam</a:t>
            </a:r>
            <a:r>
              <a:rPr lang="en" sz="1800" dirty="0"/>
              <a:t>, Joseph Wang, Wanda Wang, Ho Fai Wong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June 26,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980000"/>
                </a:solidFill>
              </a:rPr>
              <a:t>85.63% accuracy in test vs 91.72% in train!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72.83% true positive rate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2.43% false positive rate</a:t>
            </a:r>
          </a:p>
          <a:p>
            <a:pPr lvl="0" algn="ctr"/>
            <a:endParaRPr lang="en" b="1" dirty="0" smtClean="0">
              <a:solidFill>
                <a:srgbClr val="980000"/>
              </a:solidFill>
            </a:endParaRPr>
          </a:p>
          <a:p>
            <a:pPr lvl="0" algn="ctr"/>
            <a:r>
              <a:rPr lang="en" b="1" dirty="0" smtClean="0">
                <a:solidFill>
                  <a:srgbClr val="980000"/>
                </a:solidFill>
              </a:rPr>
              <a:t>Is </a:t>
            </a:r>
            <a:r>
              <a:rPr lang="en" b="1" dirty="0">
                <a:solidFill>
                  <a:srgbClr val="980000"/>
                </a:solidFill>
              </a:rPr>
              <a:t>there underlying bias in the test data? Let’s try other algorithms first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207" y="12717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Logistic Regression with Lasso penalty - Shuffled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" name="Shape 148"/>
          <p:cNvSpPr txBox="1">
            <a:spLocks noGrp="1"/>
          </p:cNvSpPr>
          <p:nvPr>
            <p:ph type="body" idx="1"/>
          </p:nvPr>
        </p:nvSpPr>
        <p:spPr>
          <a:xfrm>
            <a:off x="278400" y="632988"/>
            <a:ext cx="85206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980000"/>
                </a:solidFill>
              </a:rPr>
              <a:t>What happens if we combine, resample and </a:t>
            </a:r>
            <a:r>
              <a:rPr lang="en" sz="1600" b="1" dirty="0" smtClean="0">
                <a:solidFill>
                  <a:srgbClr val="980000"/>
                </a:solidFill>
              </a:rPr>
              <a:t>re</a:t>
            </a:r>
            <a:r>
              <a:rPr lang="en-US" sz="1600" b="1" dirty="0" smtClean="0">
                <a:solidFill>
                  <a:srgbClr val="980000"/>
                </a:solidFill>
              </a:rPr>
              <a:t>-</a:t>
            </a:r>
            <a:r>
              <a:rPr lang="en" sz="1600" b="1" dirty="0" smtClean="0">
                <a:solidFill>
                  <a:srgbClr val="980000"/>
                </a:solidFill>
              </a:rPr>
              <a:t>split </a:t>
            </a:r>
            <a:r>
              <a:rPr lang="en" sz="1600" b="1" dirty="0">
                <a:solidFill>
                  <a:srgbClr val="980000"/>
                </a:solidFill>
              </a:rPr>
              <a:t>Train and Test datasets?</a:t>
            </a:r>
          </a:p>
        </p:txBody>
      </p:sp>
      <p:pic>
        <p:nvPicPr>
          <p:cNvPr id="16" name="Shape 141" descr="2-lambda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8" y="1491116"/>
            <a:ext cx="3804500" cy="243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42"/>
          <p:cNvCxnSpPr/>
          <p:nvPr/>
        </p:nvCxnSpPr>
        <p:spPr>
          <a:xfrm>
            <a:off x="3179560" y="1905877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43"/>
          <p:cNvSpPr txBox="1"/>
          <p:nvPr/>
        </p:nvSpPr>
        <p:spPr>
          <a:xfrm>
            <a:off x="3034274" y="3379794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9" name="Shape 144"/>
          <p:cNvSpPr txBox="1"/>
          <p:nvPr/>
        </p:nvSpPr>
        <p:spPr>
          <a:xfrm>
            <a:off x="3021054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0" name="Shape 145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41" y="1418139"/>
            <a:ext cx="3919350" cy="25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46"/>
          <p:cNvSpPr txBox="1"/>
          <p:nvPr/>
        </p:nvSpPr>
        <p:spPr>
          <a:xfrm>
            <a:off x="5367914" y="3641886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2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25" y="4477702"/>
            <a:ext cx="2459274" cy="1883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2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Naive Bayes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118786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70/30 split; 10-fold CV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Laplace = 1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89.35%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77.80%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91.75%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32.14%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70/30 split; 10-fold CV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Laplace = 1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87.96%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87.42%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86.53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11.74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40657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Random Forest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77.21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61.97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2.66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0.003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99.71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99.59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0.18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7457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Random Forest - Variable Importance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1" y="1180904"/>
            <a:ext cx="4337405" cy="525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0904"/>
            <a:ext cx="4304674" cy="54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Xgboost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eta: 0.02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max_depth</a:t>
            </a:r>
            <a:r>
              <a:rPr lang="en-US" sz="1600" dirty="0"/>
              <a:t>: 5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99.79%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76.94%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61.57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2.75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eta : 0.02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max_depth</a:t>
            </a:r>
            <a:r>
              <a:rPr lang="en-US" sz="1600" dirty="0"/>
              <a:t>: 5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99.03%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99.24%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99.06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0.60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0110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Adaboost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595959"/>
                </a:solidFill>
              </a:rPr>
              <a:t>Parameters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da-DK" sz="1600" dirty="0"/>
              <a:t>nu (shrinkage parameter): 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da-DK" sz="1600" dirty="0"/>
              <a:t>iter: 50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78.11%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63.65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2.77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nu: 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iter</a:t>
            </a:r>
            <a:r>
              <a:rPr lang="en-US" sz="1600" dirty="0"/>
              <a:t>: 50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96.60%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96.82%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93.71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0.28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6758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Train vs Test </a:t>
            </a:r>
            <a:r>
              <a:rPr lang="en" dirty="0"/>
              <a:t>Data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246925" y="899972"/>
            <a:ext cx="8520600" cy="13741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400" dirty="0">
                <a:solidFill>
                  <a:schemeClr val="tx1"/>
                </a:solidFill>
              </a:rPr>
              <a:t>All the algorithms applied thus far have resulted in large discrepancies between train and test </a:t>
            </a:r>
            <a:r>
              <a:rPr lang="en" sz="1400" dirty="0" smtClean="0">
                <a:solidFill>
                  <a:schemeClr val="tx1"/>
                </a:solidFill>
              </a:rPr>
              <a:t>accuracy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" sz="14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 u="sng" dirty="0">
                <a:solidFill>
                  <a:schemeClr val="tx1"/>
                </a:solidFill>
              </a:rPr>
              <a:t>Differences </a:t>
            </a:r>
            <a:r>
              <a:rPr lang="en" sz="1400" b="1" u="sng" dirty="0" smtClean="0">
                <a:solidFill>
                  <a:schemeClr val="tx1"/>
                </a:solidFill>
              </a:rPr>
              <a:t>between Test and Training </a:t>
            </a:r>
            <a:r>
              <a:rPr lang="en" sz="1400" b="1" u="sng" dirty="0">
                <a:solidFill>
                  <a:schemeClr val="tx1"/>
                </a:solidFill>
              </a:rPr>
              <a:t>Data: 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The distribution of attacks differs between train and test. </a:t>
            </a:r>
            <a:r>
              <a:rPr lang="en" sz="1400" dirty="0" smtClean="0">
                <a:solidFill>
                  <a:schemeClr val="tx1"/>
                </a:solidFill>
              </a:rPr>
              <a:t>The </a:t>
            </a:r>
            <a:r>
              <a:rPr lang="en" sz="1400" dirty="0">
                <a:solidFill>
                  <a:schemeClr val="tx1"/>
                </a:solidFill>
              </a:rPr>
              <a:t>test data </a:t>
            </a:r>
            <a:r>
              <a:rPr lang="en" sz="1400" dirty="0" smtClean="0">
                <a:solidFill>
                  <a:schemeClr val="tx1"/>
                </a:solidFill>
              </a:rPr>
              <a:t>includes </a:t>
            </a:r>
            <a:r>
              <a:rPr lang="en" sz="1400" dirty="0">
                <a:solidFill>
                  <a:schemeClr val="tx1"/>
                </a:solidFill>
              </a:rPr>
              <a:t>specific attack types not in the training data. </a:t>
            </a:r>
            <a:r>
              <a:rPr lang="en" sz="1400" dirty="0" smtClean="0">
                <a:solidFill>
                  <a:schemeClr val="tx1"/>
                </a:solidFill>
              </a:rPr>
              <a:t>This </a:t>
            </a:r>
            <a:r>
              <a:rPr lang="en" sz="1400" dirty="0">
                <a:solidFill>
                  <a:schemeClr val="tx1"/>
                </a:solidFill>
              </a:rPr>
              <a:t>makes the task more </a:t>
            </a:r>
            <a:r>
              <a:rPr lang="en" sz="1400" dirty="0" smtClean="0">
                <a:solidFill>
                  <a:schemeClr val="tx1"/>
                </a:solidFill>
              </a:rPr>
              <a:t>realistic</a:t>
            </a:r>
            <a:r>
              <a:rPr lang="en" sz="1400" dirty="0" smtClean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400" b="1" dirty="0">
                <a:solidFill>
                  <a:schemeClr val="tx1"/>
                </a:solidFill>
              </a:rPr>
              <a:t>2 attacks in train </a:t>
            </a:r>
            <a:r>
              <a:rPr lang="en" sz="1400" dirty="0">
                <a:solidFill>
                  <a:schemeClr val="tx1"/>
                </a:solidFill>
              </a:rPr>
              <a:t>are not in test</a:t>
            </a:r>
          </a:p>
          <a:p>
            <a:pPr marL="171450" lvl="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400" b="1" dirty="0">
                <a:solidFill>
                  <a:schemeClr val="tx1"/>
                </a:solidFill>
              </a:rPr>
              <a:t>17 in test </a:t>
            </a:r>
            <a:r>
              <a:rPr lang="en" sz="1400" dirty="0">
                <a:solidFill>
                  <a:schemeClr val="tx1"/>
                </a:solidFill>
              </a:rPr>
              <a:t>are not in </a:t>
            </a:r>
            <a:r>
              <a:rPr lang="en" sz="1400" dirty="0" smtClean="0">
                <a:solidFill>
                  <a:schemeClr val="tx1"/>
                </a:solidFill>
              </a:rPr>
              <a:t>train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02" name="Shape 202"/>
          <p:cNvSpPr txBox="1"/>
          <p:nvPr/>
        </p:nvSpPr>
        <p:spPr>
          <a:xfrm rot="16200000">
            <a:off x="-526646" y="4116557"/>
            <a:ext cx="1272029" cy="2367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Percentage </a:t>
            </a:r>
            <a:r>
              <a:rPr lang="en-US" sz="800" smtClean="0">
                <a:solidFill>
                  <a:schemeClr val="dk1"/>
                </a:solidFill>
              </a:rPr>
              <a:t>of Dataset </a:t>
            </a:r>
            <a:endParaRPr lang="en" sz="800" dirty="0">
              <a:solidFill>
                <a:schemeClr val="dk1"/>
              </a:solidFill>
            </a:endParaRPr>
          </a:p>
        </p:txBody>
      </p:sp>
      <p:pic>
        <p:nvPicPr>
          <p:cNvPr id="12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5" y="3113831"/>
            <a:ext cx="6371258" cy="32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62"/>
          <p:cNvSpPr txBox="1"/>
          <p:nvPr/>
        </p:nvSpPr>
        <p:spPr>
          <a:xfrm>
            <a:off x="1578108" y="2856447"/>
            <a:ext cx="3827269" cy="457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Attack Distribution (Train vs. Test)</a:t>
            </a:r>
          </a:p>
        </p:txBody>
      </p:sp>
      <p:sp>
        <p:nvSpPr>
          <p:cNvPr id="14" name="Shape 63"/>
          <p:cNvSpPr txBox="1"/>
          <p:nvPr/>
        </p:nvSpPr>
        <p:spPr>
          <a:xfrm>
            <a:off x="2722176" y="6310673"/>
            <a:ext cx="3444600" cy="2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 dirty="0"/>
              <a:t>Attack #</a:t>
            </a:r>
          </a:p>
        </p:txBody>
      </p:sp>
      <p:pic>
        <p:nvPicPr>
          <p:cNvPr id="1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596" y="2947949"/>
            <a:ext cx="782643" cy="321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491" y="3126655"/>
            <a:ext cx="847624" cy="30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57"/>
          <p:cNvSpPr/>
          <p:nvPr/>
        </p:nvSpPr>
        <p:spPr>
          <a:xfrm>
            <a:off x="5659018" y="2834471"/>
            <a:ext cx="155700" cy="699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58"/>
          <p:cNvSpPr/>
          <p:nvPr/>
        </p:nvSpPr>
        <p:spPr>
          <a:xfrm>
            <a:off x="5659018" y="2922019"/>
            <a:ext cx="155700" cy="69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60"/>
          <p:cNvSpPr txBox="1"/>
          <p:nvPr/>
        </p:nvSpPr>
        <p:spPr>
          <a:xfrm>
            <a:off x="5814718" y="2894705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 dirty="0"/>
              <a:t>Test</a:t>
            </a:r>
          </a:p>
        </p:txBody>
      </p:sp>
      <p:sp>
        <p:nvSpPr>
          <p:cNvPr id="20" name="Shape 59"/>
          <p:cNvSpPr txBox="1"/>
          <p:nvPr/>
        </p:nvSpPr>
        <p:spPr>
          <a:xfrm>
            <a:off x="5814718" y="2789682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/>
              <a:t>Train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Principal Component Classifier (supervised learning)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875" y="1686892"/>
            <a:ext cx="3874278" cy="357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50" y="1272692"/>
            <a:ext cx="5418878" cy="4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216" name="Shape 216"/>
          <p:cNvSpPr txBox="1"/>
          <p:nvPr/>
        </p:nvSpPr>
        <p:spPr>
          <a:xfrm>
            <a:off x="612925" y="5744700"/>
            <a:ext cx="7744200" cy="79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Ref.: A Novel Anomaly Detection Scheme Based on Principal Component Classifier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NRL Release Number 03-1221.1-2312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Authors: Mei-Ling Shyu, Shu-Ching Chen, Kanoksri Sarinnapakorn, and LiWu Chang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 flipH="1">
            <a:off x="2816075" y="1786292"/>
            <a:ext cx="878100" cy="162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rot="10800000">
            <a:off x="993825" y="2216917"/>
            <a:ext cx="1805700" cy="122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9" name="Shape 219"/>
          <p:cNvSpPr txBox="1"/>
          <p:nvPr/>
        </p:nvSpPr>
        <p:spPr>
          <a:xfrm>
            <a:off x="1905000" y="1786292"/>
            <a:ext cx="7785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PCA2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31275" y="1686892"/>
            <a:ext cx="1507500" cy="6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12925" y="2178200"/>
            <a:ext cx="4662950" cy="111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Principal Component Classifier Results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Performance on original features</a:t>
            </a:r>
            <a:r>
              <a:rPr lang="en" sz="1600" dirty="0" smtClean="0"/>
              <a:t>:</a:t>
            </a:r>
            <a:endParaRPr lang="en" sz="1600" dirty="0"/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		</a:t>
            </a:r>
            <a:r>
              <a:rPr lang="en-US" sz="1600" b="1" dirty="0">
                <a:solidFill>
                  <a:srgbClr val="980000"/>
                </a:solidFill>
              </a:rPr>
              <a:t>80%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92%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29%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Performance </a:t>
            </a:r>
            <a:r>
              <a:rPr lang="en-US" sz="1600" dirty="0"/>
              <a:t>after adding predicted probabilities from logistic regression</a:t>
            </a:r>
            <a:r>
              <a:rPr lang="en" sz="1600" dirty="0" smtClean="0"/>
              <a:t>:</a:t>
            </a:r>
            <a:endParaRPr lang="en" sz="1600" dirty="0"/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 	</a:t>
            </a:r>
            <a:r>
              <a:rPr lang="en-US" sz="1600" b="1" dirty="0">
                <a:solidFill>
                  <a:srgbClr val="980000"/>
                </a:solidFill>
              </a:rPr>
              <a:t>83%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92%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13%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Performance on original features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		</a:t>
            </a:r>
            <a:r>
              <a:rPr lang="en-US" sz="1600" b="1" dirty="0">
                <a:solidFill>
                  <a:srgbClr val="980000"/>
                </a:solidFill>
              </a:rPr>
              <a:t>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25%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83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699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Model </a:t>
            </a:r>
            <a:r>
              <a:rPr lang="en" dirty="0"/>
              <a:t>Comparison</a:t>
            </a:r>
          </a:p>
        </p:txBody>
      </p:sp>
      <p:pic>
        <p:nvPicPr>
          <p:cNvPr id="235" name="Shape 235" descr="Models_Compa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08832"/>
            <a:ext cx="6442357" cy="523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754057" y="5455011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 u="sng" dirty="0"/>
              <a:t>Note: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TPR: True Positive Rate (higher is better)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FPR: False </a:t>
            </a:r>
            <a:r>
              <a:rPr lang="en" sz="800" dirty="0">
                <a:solidFill>
                  <a:schemeClr val="dk1"/>
                </a:solidFill>
              </a:rPr>
              <a:t>Positive Rate (lower is better)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6" name="Shape 236"/>
          <p:cNvSpPr txBox="1"/>
          <p:nvPr/>
        </p:nvSpPr>
        <p:spPr>
          <a:xfrm>
            <a:off x="6754056" y="3261775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Ensembling</a:t>
            </a:r>
            <a:r>
              <a:rPr lang="en-US" dirty="0" smtClean="0"/>
              <a:t> non PCC models did not improve performance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71800" y="182405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smtClean="0"/>
              <a:t>Introduction</a:t>
            </a:r>
            <a:endParaRPr lang="en" sz="30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71800" y="803030"/>
            <a:ext cx="8600400" cy="5023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smtClean="0">
                <a:solidFill>
                  <a:srgbClr val="000000"/>
                </a:solidFill>
                <a:highlight>
                  <a:srgbClr val="FFFFFF"/>
                </a:highlight>
              </a:rPr>
              <a:t>Task</a:t>
            </a:r>
            <a:r>
              <a:rPr lang="en" sz="1600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</a:p>
          <a:p>
            <a:pPr marL="457200" lvl="0" indent="-330200" rtl="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Build a predictive model capable of distinguishing between benign and malicious network connections (i.e. network attacks)</a:t>
            </a:r>
          </a:p>
          <a:p>
            <a:pPr marL="457200" lvl="0" indent="-33020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Balance model accuracy with interpretability and resource consumption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smtClean="0">
                <a:solidFill>
                  <a:srgbClr val="000000"/>
                </a:solidFill>
                <a:highlight>
                  <a:srgbClr val="FFFFFF"/>
                </a:highlight>
              </a:rPr>
              <a:t>Background</a:t>
            </a:r>
            <a:r>
              <a:rPr lang="en" sz="1600" smtClean="0">
                <a:solidFill>
                  <a:srgbClr val="000000"/>
                </a:solidFill>
                <a:highlight>
                  <a:srgbClr val="FFFFFF"/>
                </a:highlight>
              </a:rPr>
              <a:t>:  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MIT’s Lincoln Laboratory set up an environment to acquire nine weeks of raw TCP dump data for a local-area network (LAN) simulating a typical U.S. Air Force LAN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They operated the LAN as if it were a true Air Force environment, but peppered it with attacks falling into four main categories: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DOS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Denial of Service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R2L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Remote to Local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U2R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User to Root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Probing</a:t>
            </a:r>
            <a:r>
              <a:rPr lang="en-US" b="1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</a:rPr>
              <a:t>Surveillance 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800" smtClean="0">
                <a:solidFill>
                  <a:srgbClr val="000000"/>
                </a:solidFill>
                <a:highlight>
                  <a:srgbClr val="FFFFFF"/>
                </a:highlight>
              </a:rPr>
              <a:t>The data used for this analysis was provided by the Information Security Centre of Excellence (ISCX): </a:t>
            </a:r>
            <a:r>
              <a:rPr lang="en" sz="800" u="sng" smtClean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http://www.unb.ca/research/iscx/dataset/iscx-NSL-KDD-dataset.html</a:t>
            </a:r>
            <a:r>
              <a:rPr lang="en" sz="80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" sz="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4294967295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After shuffling training and test datasets, all models perform dramatically </a:t>
            </a:r>
            <a:r>
              <a:rPr lang="en" dirty="0" smtClean="0"/>
              <a:t>better. </a:t>
            </a:r>
            <a:r>
              <a:rPr lang="en" dirty="0"/>
              <a:t>However, this approach is flawed as new, unknown attacks are routinely encountered in real-world </a:t>
            </a:r>
            <a:r>
              <a:rPr lang="en" dirty="0" smtClean="0"/>
              <a:t>scenarios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 smtClean="0"/>
              <a:t>Basic </a:t>
            </a:r>
            <a:r>
              <a:rPr lang="en" dirty="0"/>
              <a:t>PCC and naive Bayes models outperform others used in this analysis, especially when new attack patterns are not present in the training </a:t>
            </a:r>
            <a:r>
              <a:rPr lang="en" dirty="0" smtClean="0"/>
              <a:t>dataset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 smtClean="0"/>
              <a:t>Further </a:t>
            </a:r>
            <a:r>
              <a:rPr lang="en" dirty="0"/>
              <a:t>development of PCC and naive Bayes models could lead to even better model performance for anomaly </a:t>
            </a:r>
            <a:r>
              <a:rPr lang="en" dirty="0" smtClean="0"/>
              <a:t>detection</a:t>
            </a:r>
            <a:r>
              <a:rPr lang="en-US" dirty="0" smtClean="0"/>
              <a:t>, as well as fine tuning of other algorithms and more advanced stacking/</a:t>
            </a:r>
            <a:r>
              <a:rPr lang="en-US" dirty="0" err="1" smtClean="0"/>
              <a:t>ensembling</a:t>
            </a:r>
            <a:r>
              <a:rPr lang="en-US" dirty="0" smtClean="0"/>
              <a:t>.</a:t>
            </a:r>
            <a:endParaRPr lang="en" dirty="0"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Conclusion</a:t>
            </a:r>
            <a:endParaRPr lang="en" dirty="0"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Appendices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PCC Feature Clustering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43" y="1356875"/>
            <a:ext cx="7824006" cy="50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Network attack types</a:t>
            </a:r>
          </a:p>
        </p:txBody>
      </p:sp>
      <p:pic>
        <p:nvPicPr>
          <p:cNvPr id="263" name="Shape 263" descr="Screen Shot 2016-06-26 at 9.17.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25" y="1286550"/>
            <a:ext cx="5736474" cy="540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Appendix - List of features  </a:t>
            </a:r>
          </a:p>
        </p:txBody>
      </p:sp>
      <p:pic>
        <p:nvPicPr>
          <p:cNvPr id="271" name="Shape 271" descr="Screen Shot 2016-06-26 at 9.18.3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49" y="1584900"/>
            <a:ext cx="4751723" cy="353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Screen Shot 2016-06-26 at 9.18.4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149" y="5123199"/>
            <a:ext cx="4839925" cy="1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 descr="Screen Shot 2016-06-26 at 9.18.25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0" y="1282324"/>
            <a:ext cx="4138874" cy="46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Type of features 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499" y="1691375"/>
            <a:ext cx="2979700" cy="498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Appendix - Training and Test Variables</a:t>
            </a:r>
            <a:endParaRPr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1206150" y="1960427"/>
            <a:ext cx="1379400" cy="50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2394149"/>
            <a:ext cx="2898925" cy="32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84" y="2394149"/>
            <a:ext cx="2325737" cy="360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body" idx="4294967295"/>
          </p:nvPr>
        </p:nvSpPr>
        <p:spPr>
          <a:xfrm>
            <a:off x="5518337" y="1888052"/>
            <a:ext cx="1379400" cy="50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PCA </a:t>
            </a:r>
            <a:r>
              <a:rPr lang="en" dirty="0" smtClean="0"/>
              <a:t>eigenvectors</a:t>
            </a:r>
            <a:endParaRPr lang="en" dirty="0"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1536632"/>
            <a:ext cx="8520600" cy="3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We conducted Principal Component Analysis on the continuous variables in the training dataset:</a:t>
            </a:r>
          </a:p>
        </p:txBody>
      </p:sp>
      <p:pic>
        <p:nvPicPr>
          <p:cNvPr id="298" name="Shape 298" descr="img_Train scre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90" y="1866525"/>
            <a:ext cx="7288307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</a:t>
            </a:r>
            <a:r>
              <a:rPr lang="en" dirty="0" smtClean="0"/>
              <a:t>– </a:t>
            </a:r>
            <a:r>
              <a:rPr lang="en-US" dirty="0" smtClean="0"/>
              <a:t>K-Means Scree </a:t>
            </a:r>
            <a:r>
              <a:rPr lang="en-US" dirty="0" smtClean="0"/>
              <a:t>Plot</a:t>
            </a:r>
            <a:endParaRPr lang="en" dirty="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3" y="756528"/>
            <a:ext cx="7107672" cy="57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Appendix - Confusion Matrix Reference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931850" y="6135050"/>
            <a:ext cx="1340100" cy="40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From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 sz="1000"/>
              <a:t>.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87" y="2013099"/>
            <a:ext cx="8020824" cy="329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00557" y="2402851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200"/>
              <a:t>Data Exploration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Appendix – Other References</a:t>
            </a:r>
            <a:endParaRPr lang="en" dirty="0"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484494" y="1493097"/>
            <a:ext cx="77874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TCP: </a:t>
            </a:r>
            <a:r>
              <a:rPr lang="en-US" dirty="0">
                <a:hlinkClick r:id="rId3"/>
              </a:rPr>
              <a:t>http://ita.ee.lbl.gov/html/contrib/tcp-reduce-doc.html</a:t>
            </a:r>
            <a:endParaRPr lang="en-US" dirty="0"/>
          </a:p>
          <a:p>
            <a:r>
              <a:rPr lang="en-US" dirty="0"/>
              <a:t>Feature description: </a:t>
            </a:r>
            <a:r>
              <a:rPr lang="en-US" dirty="0">
                <a:hlinkClick r:id="rId4"/>
              </a:rPr>
              <a:t>https://kdd.ics.uci.edu/databases/kddcup99/task.html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777664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Data size: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+mj-lt"/>
              </a:rPr>
              <a:t>41 features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125,973 connections in Train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22,543 connections in Test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Connection types: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Train data has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46.5%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 malicious connections (</a:t>
            </a:r>
            <a:r>
              <a:rPr lang="en" sz="1200" dirty="0" err="1" smtClean="0">
                <a:solidFill>
                  <a:srgbClr val="000000"/>
                </a:solidFill>
                <a:latin typeface="+mj-lt"/>
              </a:rPr>
              <a:t>i.e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.</a:t>
            </a:r>
            <a:r>
              <a:rPr lang="en" sz="12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attacks) and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53.5%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 normal 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We are interested in classifying connections as either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normal (0) 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or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 abnormal (1)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, and not specific attack types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Features summary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6 Binary (e.g. </a:t>
            </a:r>
            <a:r>
              <a:rPr lang="en" sz="1200" i="1" dirty="0" err="1">
                <a:solidFill>
                  <a:srgbClr val="000000"/>
                </a:solidFill>
                <a:latin typeface="+mj-lt"/>
              </a:rPr>
              <a:t>is_host_login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3 Nominal/Character (</a:t>
            </a:r>
            <a:r>
              <a:rPr lang="en" sz="1200" i="1" dirty="0" err="1">
                <a:solidFill>
                  <a:srgbClr val="000000"/>
                </a:solidFill>
                <a:latin typeface="+mj-lt"/>
              </a:rPr>
              <a:t>protocol_type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, service, flag)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32 Continuous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High level categories of variables: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Basic features of individual TCP 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Content features within a connection suggested by domain knowledge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Traffic features computed using a two-second time window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146417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About the data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26207" y="7932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Initial data exploration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119" y="799049"/>
            <a:ext cx="4167756" cy="5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51" y="731194"/>
            <a:ext cx="4088525" cy="28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62" y="3601699"/>
            <a:ext cx="4329199" cy="30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 descr="img_Train No Bin VFM Dim 1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25" y="1304200"/>
            <a:ext cx="7894252" cy="5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26207" y="177062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PCA on continuous variables</a:t>
            </a:r>
          </a:p>
        </p:txBody>
      </p:sp>
      <p:sp>
        <p:nvSpPr>
          <p:cNvPr id="91" name="Shape 91"/>
          <p:cNvSpPr/>
          <p:nvPr/>
        </p:nvSpPr>
        <p:spPr>
          <a:xfrm>
            <a:off x="3528100" y="1744924"/>
            <a:ext cx="2503800" cy="4533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259125" y="4150625"/>
            <a:ext cx="2603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900491" y="4122666"/>
            <a:ext cx="27252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060925" y="3412250"/>
            <a:ext cx="1665000" cy="4032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628850" y="2520952"/>
            <a:ext cx="1295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6117150" y="1783875"/>
            <a:ext cx="20745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REJ TCP errors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906600" y="2551375"/>
            <a:ext cx="22068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Connections to different services for same hosts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680050" y="3349600"/>
            <a:ext cx="18561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FF"/>
                </a:solidFill>
              </a:rPr>
              <a:t>Count of connections </a:t>
            </a:r>
            <a:r>
              <a:rPr lang="en-US" sz="1200" dirty="0" smtClean="0">
                <a:solidFill>
                  <a:srgbClr val="0000FF"/>
                </a:solidFill>
              </a:rPr>
              <a:t>for </a:t>
            </a:r>
            <a:r>
              <a:rPr lang="en" sz="1200" dirty="0" smtClean="0">
                <a:solidFill>
                  <a:srgbClr val="0000FF"/>
                </a:solidFill>
              </a:rPr>
              <a:t>same </a:t>
            </a:r>
            <a:r>
              <a:rPr lang="en" sz="1200" dirty="0">
                <a:solidFill>
                  <a:srgbClr val="0000FF"/>
                </a:solidFill>
              </a:rPr>
              <a:t>hosts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449239" y="4616227"/>
            <a:ext cx="2285099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SYN TCP errors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572450" y="4626350"/>
            <a:ext cx="19860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FF"/>
                </a:solidFill>
              </a:rPr>
              <a:t>Connections to same services for same hosts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20" y="1000935"/>
            <a:ext cx="6630899" cy="5499024"/>
          </a:xfrm>
          <a:prstGeom prst="rect">
            <a:avLst/>
          </a:prstGeom>
        </p:spPr>
      </p:pic>
      <p:sp>
        <p:nvSpPr>
          <p:cNvPr id="6" name="Shape 106"/>
          <p:cNvSpPr txBox="1">
            <a:spLocks noGrp="1"/>
          </p:cNvSpPr>
          <p:nvPr>
            <p:ph type="title"/>
          </p:nvPr>
        </p:nvSpPr>
        <p:spPr>
          <a:xfrm>
            <a:off x="226207" y="237435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K-Means Clustering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2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/>
              <a:t>Predictive Modeling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b="1" dirty="0">
                <a:solidFill>
                  <a:srgbClr val="980000"/>
                </a:solidFill>
              </a:rPr>
              <a:t>69.78% accuracy in test vs 94.48% in train!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48.35% true positive rate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1.89% false positive rate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b="1" dirty="0" smtClean="0">
              <a:solidFill>
                <a:srgbClr val="980000"/>
              </a:solidFill>
            </a:endParaRP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rgbClr val="980000"/>
                </a:solidFill>
              </a:rPr>
              <a:t>Why </a:t>
            </a:r>
            <a:r>
              <a:rPr lang="en" b="1" dirty="0">
                <a:solidFill>
                  <a:srgbClr val="980000"/>
                </a:solidFill>
              </a:rPr>
              <a:t>such a large </a:t>
            </a:r>
            <a:r>
              <a:rPr lang="en" b="1" dirty="0" smtClean="0">
                <a:solidFill>
                  <a:srgbClr val="980000"/>
                </a:solidFill>
              </a:rPr>
              <a:t>discrepancy</a:t>
            </a:r>
            <a:r>
              <a:rPr lang="en" b="1" dirty="0">
                <a:solidFill>
                  <a:srgbClr val="980000"/>
                </a:solidFill>
              </a:rPr>
              <a:t> </a:t>
            </a:r>
            <a:r>
              <a:rPr lang="en" b="1" dirty="0" smtClean="0">
                <a:solidFill>
                  <a:srgbClr val="980000"/>
                </a:solidFill>
              </a:rPr>
              <a:t>in </a:t>
            </a:r>
            <a:br>
              <a:rPr lang="en" b="1" dirty="0" smtClean="0">
                <a:solidFill>
                  <a:srgbClr val="980000"/>
                </a:solidFill>
              </a:rPr>
            </a:br>
            <a:r>
              <a:rPr lang="en" b="1" dirty="0" smtClean="0">
                <a:solidFill>
                  <a:srgbClr val="980000"/>
                </a:solidFill>
              </a:rPr>
              <a:t>train </a:t>
            </a:r>
            <a:r>
              <a:rPr lang="en" b="1" dirty="0">
                <a:solidFill>
                  <a:srgbClr val="980000"/>
                </a:solidFill>
              </a:rPr>
              <a:t>vs test accuracy?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207" y="12717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 with Lasso penalty</a:t>
            </a:r>
          </a:p>
        </p:txBody>
      </p:sp>
      <p:pic>
        <p:nvPicPr>
          <p:cNvPr id="122" name="Shape 122" descr="2-error by lamb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6" y="1491707"/>
            <a:ext cx="3804375" cy="24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00" y="1451416"/>
            <a:ext cx="3999900" cy="255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75" y="4393802"/>
            <a:ext cx="2547125" cy="1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348839" y="372384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cxnSp>
        <p:nvCxnSpPr>
          <p:cNvPr id="126" name="Shape 126"/>
          <p:cNvCxnSpPr/>
          <p:nvPr/>
        </p:nvCxnSpPr>
        <p:spPr>
          <a:xfrm>
            <a:off x="3182643" y="1894154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037357" y="3391517"/>
            <a:ext cx="422699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024138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880</TotalTime>
  <Words>1546</Words>
  <Application>Microsoft Macintosh PowerPoint</Application>
  <PresentationFormat>On-screen Show (4:3)</PresentationFormat>
  <Paragraphs>272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Courier New</vt:lpstr>
      <vt:lpstr>Wingdings</vt:lpstr>
      <vt:lpstr>Arial</vt:lpstr>
      <vt:lpstr>simple-light-2</vt:lpstr>
      <vt:lpstr>  Network Intrusion Detection</vt:lpstr>
      <vt:lpstr>Introduction</vt:lpstr>
      <vt:lpstr>Data Exploration</vt:lpstr>
      <vt:lpstr>About the data</vt:lpstr>
      <vt:lpstr>Initial data exploration</vt:lpstr>
      <vt:lpstr>PCA on continuous variables</vt:lpstr>
      <vt:lpstr>K-Means Clustering  </vt:lpstr>
      <vt:lpstr>Predictive Modeling</vt:lpstr>
      <vt:lpstr>Logistic Regression with Lasso penalty</vt:lpstr>
      <vt:lpstr>Logistic Regression with Lasso penalty - Shuffled</vt:lpstr>
      <vt:lpstr>Naive Bayes</vt:lpstr>
      <vt:lpstr>Random Forest</vt:lpstr>
      <vt:lpstr>Random Forest - Variable Importance</vt:lpstr>
      <vt:lpstr>Xgboost</vt:lpstr>
      <vt:lpstr>Adaboost</vt:lpstr>
      <vt:lpstr>Train vs Test Data</vt:lpstr>
      <vt:lpstr>Principal Component Classifier (supervised learning)</vt:lpstr>
      <vt:lpstr>Principal Component Classifier Results</vt:lpstr>
      <vt:lpstr>Model Comparison</vt:lpstr>
      <vt:lpstr>Conclusion</vt:lpstr>
      <vt:lpstr>Appendices</vt:lpstr>
      <vt:lpstr>Appendix - PCC Feature Clustering</vt:lpstr>
      <vt:lpstr>Appendix - Network attack types</vt:lpstr>
      <vt:lpstr>Appendix - List of features  </vt:lpstr>
      <vt:lpstr>Appendix - Type of features </vt:lpstr>
      <vt:lpstr>Appendix - Training and Test Variables</vt:lpstr>
      <vt:lpstr>Appendix - PCA eigenvectors</vt:lpstr>
      <vt:lpstr>Appendix – K-Means Scree Plot</vt:lpstr>
      <vt:lpstr>Appendix - Confusion Matrix Reference</vt:lpstr>
      <vt:lpstr>Appendix – Other 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Network Intrusion Detection</dc:title>
  <cp:lastModifiedBy>Microsoft Office User</cp:lastModifiedBy>
  <cp:revision>74</cp:revision>
  <dcterms:modified xsi:type="dcterms:W3CDTF">2016-06-28T16:33:44Z</dcterms:modified>
</cp:coreProperties>
</file>